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4x3"/>
  <p:notesSz cx="51435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theme" Target="theme/theme2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EBAA8-ADDE-4290-A9BE-D64DC1002B1F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5F6F6-A11E-4DE0-B2DB-03E2E9A594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&lt;&lt;Exercise 01--creating DOM elements&gt;&gt;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we want to add an element to the end of the page, we can always append to the document body.</a:t>
            </a:r>
          </a:p>
          <a:p>
            <a:r>
              <a:rPr lang="en-US" dirty="0" smtClean="0"/>
              <a:t>But often, we'll want to add to another element, already on the page...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...like the user list from our question a moment ago.</a:t>
            </a:r>
          </a:p>
          <a:p>
            <a:r>
              <a:rPr lang="en-US" dirty="0" smtClean="0"/>
              <a:t>The HTML on the right represents the HTML file, NOT the DOM after index.js is run.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&lt;&lt;If students are ready, you can explain that the DOM is a programming interface that represents the page </a:t>
            </a:r>
          </a:p>
          <a:p>
            <a:r>
              <a:rPr lang="en-US" dirty="0" smtClean="0"/>
              <a:t>so that programming languages (like JavaScript) can interact with it; </a:t>
            </a:r>
          </a:p>
          <a:p>
            <a:r>
              <a:rPr lang="en-US" dirty="0" smtClean="0"/>
              <a:t>it doesn't change the HTML file directly which is why the HTML displayed on the developer tools console is </a:t>
            </a:r>
          </a:p>
          <a:p>
            <a:r>
              <a:rPr lang="en-US" dirty="0" smtClean="0"/>
              <a:t>often so different from the HTML displayed when you inspect the source (like the Facebook example earlier).&gt;&gt;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Here is a working example of adding the li to the user list; let's go through it step by step.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is a working example of adding the li to the user list and what the DOM will look like after the </a:t>
            </a:r>
          </a:p>
          <a:p>
            <a:r>
              <a:rPr lang="en-US" dirty="0" smtClean="0"/>
              <a:t>JavaScript runs; let's go through it step by step.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 that the first step is selecting the element with class of 'user-list' from the example on a prior slide </a:t>
            </a:r>
          </a:p>
          <a:p>
            <a:r>
              <a:rPr lang="en-US" dirty="0" smtClean="0"/>
              <a:t>('&lt;ul class="user-list"&gt;&lt;/ul&gt;').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After completing the four steps, the li element with text content of Craig should be appended to the element </a:t>
            </a:r>
          </a:p>
          <a:p>
            <a:r>
              <a:rPr lang="en-US" dirty="0" smtClean="0"/>
              <a:t>selected in step 1 ('&lt;ul class="user-list"&gt;&lt;li&gt;Craig&lt;/li&gt;&lt;/ul&gt;').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&lt;&lt;Ideally demo this for learners to see each step in action.&gt;&gt;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method element.remove will remove an element from the page, wherever it is currently appended.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&lt;&lt;Exercise 05--remove a DOM element&gt;&gt;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We'll usually want to save that element to a variable so we can modify it.</a:t>
            </a:r>
          </a:p>
          <a:p>
            <a:r>
              <a:rPr lang="en-US" dirty="0" smtClean="0"/>
              <a:t>One example would be by manipulating the styles of the element, as we did in the previous lesson using </a:t>
            </a:r>
          </a:p>
          <a:p>
            <a:r>
              <a:rPr lang="en-US" dirty="0" smtClean="0"/>
              <a:t>"querySelector".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this lesson, we'll learn four new methods for DOM elements; </a:t>
            </a:r>
          </a:p>
          <a:p>
            <a:r>
              <a:rPr lang="en-US" dirty="0" smtClean="0"/>
              <a:t>these methods are particularly useful when creating elements.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"element.textContent" is a property (we set it; we don't call it) that allows us to change the text inside of an element.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"element.setAttribute" allows us to change HTML attributes (like class or href). 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setAttribute accepts an attribute name as its first argument, and its value as the second argument.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&lt;&lt;Exercise 02--set "target" and "href" attributes of an "a" tag&gt;&gt;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important reminder from a previous lesson. Forgetting the quotes is an easy way to make JavaScript throw errors. </a:t>
            </a:r>
          </a:p>
          <a:p>
            <a:r>
              <a:rPr lang="en-US" dirty="0" smtClean="0"/>
              <a:t>Without the quotes to signify we have a string, JavaScript tries to interpret this as a variable and fails.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.append method adds content to a DOM element. 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&lt;&lt;Exercise 03--append text content to an "a" tag&gt;&gt;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 even references to other elements!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&lt;&lt;Exercise 04--create list items with content then add them to a list element&gt;&gt;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wouldn't; the user1 li element hasn't been appended anywhere yet...</a:t>
            </a:r>
          </a:p>
          <a:p>
            <a:r>
              <a:rPr lang="en-US" dirty="0" smtClean="0"/>
              <a:t>We've created an 'li' element, and added text to it, but we haven't put it into the DOM yet.</a:t>
            </a:r>
          </a:p>
          <a:p>
            <a:r>
              <a:rPr lang="en-US" dirty="0" smtClean="0"/>
              <a:t>We need to specify where in the DOM our new element belongs, otherwise it lives only in our JavaScript.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notesSlide" Target="../notesSlides/notesSlide8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notesSlide" Target="../notesSlides/notesSlide9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39.png"/><Relationship Id="rId7" Type="http://schemas.openxmlformats.org/officeDocument/2006/relationships/notesSlide" Target="../notesSlides/notesSlide10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notesSlide" Target="../notesSlides/notesSlide11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40.png"/><Relationship Id="rId7" Type="http://schemas.openxmlformats.org/officeDocument/2006/relationships/image" Target="../media/image42.png"/><Relationship Id="rId8" Type="http://schemas.openxmlformats.org/officeDocument/2006/relationships/notesSlide" Target="../notesSlides/notesSlide1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43.png"/><Relationship Id="rId7" Type="http://schemas.openxmlformats.org/officeDocument/2006/relationships/notesSlide" Target="../notesSlides/notesSlide13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Relationship Id="rId7" Type="http://schemas.openxmlformats.org/officeDocument/2006/relationships/image" Target="../media/image44.png"/><Relationship Id="rId8" Type="http://schemas.openxmlformats.org/officeDocument/2006/relationships/notesSlide" Target="../notesSlides/notesSlide14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notesSlide" Target="../notesSlides/notesSlide1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notesSlide" Target="../notesSlides/notesSlide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notesSlide" Target="../notesSlides/notesSlide3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notesSlide" Target="../notesSlides/notesSlide4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notesSlide" Target="../notesSlides/notesSlide5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notesSlide" Target="../notesSlides/notesSlide6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notesSlide" Target="../notesSlides/notesSlide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098280" cy="512064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1112" y="0"/>
            <a:ext cx="2468880" cy="17634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77240" y="1307592"/>
            <a:ext cx="3653790" cy="4155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SOFTWARE DEVELOPMENT PROFESSIONAL PROGRAM</a:t>
            </a:r>
            <a:endParaRPr lang="en-US" sz="1000" dirty="0"/>
          </a:p>
        </p:txBody>
      </p:sp>
      <p:sp>
        <p:nvSpPr>
          <p:cNvPr id="5" name="Object 5"/>
          <p:cNvSpPr txBox="1"/>
          <p:nvPr/>
        </p:nvSpPr>
        <p:spPr>
          <a:xfrm>
            <a:off x="777240" y="1600200"/>
            <a:ext cx="5120640" cy="13766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3600" dirty="0" smtClean="0">
                <a:solidFill>
                  <a:srgbClr val="FFFFFF"/>
                </a:solidFill>
                <a:latin typeface="Open Sans" pitchFamily="34" charset="0"/>
                <a:cs typeface="Open Sans" pitchFamily="34" charset="0"/>
              </a:rPr>
              <a:t>Creating &amp; Removing DOM Elements</a:t>
            </a:r>
            <a:endParaRPr lang="en-US" sz="3600" dirty="0"/>
          </a:p>
        </p:txBody>
      </p:sp>
      <p:sp>
        <p:nvSpPr>
          <p:cNvPr id="6" name="Object 6"/>
          <p:cNvSpPr txBox="1"/>
          <p:nvPr/>
        </p:nvSpPr>
        <p:spPr>
          <a:xfrm>
            <a:off x="777240" y="3063240"/>
            <a:ext cx="5120640" cy="576580"/>
          </a:xfrm>
          <a:prstGeom prst="rect">
            <a:avLst/>
          </a:prstGeom>
          <a:noFill/>
        </p:spPr>
        <p:txBody>
          <a:bodyPr wrap="square" rtlCol="0"/>
          <a:lstStyle/>
          <a:p>
            <a:endParaRPr lang="en-US" sz="1800" dirty="0"/>
          </a:p>
        </p:txBody>
      </p: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4960" y="3081528"/>
            <a:ext cx="3703320" cy="20153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75539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Creating &amp; Removing DOM Elements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Calling .append and .append Arguments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1445971"/>
            <a:ext cx="6247638" cy="7797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Call .append </a:t>
            </a:r>
            <a:r>
              <a:rPr lang="en-US" sz="1800" b="1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on</a:t>
            </a:r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 the element you want to add content </a:t>
            </a:r>
            <a:r>
              <a:rPr lang="en-US" sz="1800" b="1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to</a:t>
            </a:r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:</a:t>
            </a:r>
            <a:endParaRPr lang="en-US" sz="1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792" y="2088591"/>
            <a:ext cx="3657600" cy="87050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21792" y="2913380"/>
            <a:ext cx="4606290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Pass .append the content you want added:</a:t>
            </a:r>
            <a:endParaRPr lang="en-US" sz="1800" dirty="0"/>
          </a:p>
        </p:txBody>
      </p: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1792" y="3352800"/>
            <a:ext cx="3657600" cy="8705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75539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Creating &amp; Removing DOM Elements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Appending Nested Elements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28800" y="1974190"/>
            <a:ext cx="5486400" cy="17666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29200" y="3162910"/>
            <a:ext cx="3657600" cy="3547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75539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Creating &amp; Removing DOM Elements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Question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868680" y="1679448"/>
            <a:ext cx="6508242" cy="6781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Where do you think </a:t>
            </a:r>
            <a:r>
              <a:rPr lang="en-US" sz="1800" i="1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Craig</a:t>
            </a:r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 would appear in the HTML below?</a:t>
            </a:r>
            <a:endParaRPr lang="en-US" sz="1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3088935"/>
            <a:ext cx="4023360" cy="11547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29809" y="2607869"/>
            <a:ext cx="2907742" cy="21168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75539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Creating &amp; Removing DOM Elements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Element Visibility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1962404"/>
            <a:ext cx="400000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Elements aren't visible until they're appended </a:t>
            </a:r>
            <a:r>
              <a:rPr lang="en-US" sz="1800" b="1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to something already within the document body</a:t>
            </a:r>
            <a:r>
              <a:rPr lang="en-US" sz="16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But we can work on them before appending them.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Like a ship in dry dock.</a:t>
            </a:r>
            <a:endParaRPr lang="en-US" sz="1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3208" y="1630610"/>
            <a:ext cx="2743200" cy="24537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75539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Creating &amp; Removing DOM Elements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Appending to the Body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1578000"/>
            <a:ext cx="5143500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Where on the page does the header get added?</a:t>
            </a:r>
            <a:endParaRPr lang="en-US" sz="1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792" y="2017420"/>
            <a:ext cx="5486400" cy="207385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75539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Creating &amp; Removing DOM Elements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Appending to the Page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2325136"/>
            <a:ext cx="4023360" cy="14121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0" y="1566733"/>
            <a:ext cx="4023360" cy="292900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75539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Creating &amp; Removing DOM Elements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Appending to the Page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2325136"/>
            <a:ext cx="4023360" cy="14121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0" y="1339413"/>
            <a:ext cx="4023360" cy="338364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75539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Creating &amp; Removing DOM Elements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Step by Step Example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457200" y="1905508"/>
            <a:ext cx="330896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AutoNum type="arabicPeriod"/>
            </a:lvl1pPr>
            <a:lvl2pPr>
              <a:buAutoNum type="alphaLcParenR"/>
            </a:lvl2pPr>
          </a:lstStyle>
          <a:p>
            <a:r>
              <a:rPr lang="en-US" sz="1800" lvl="0" dirty="0" smtClean="0">
                <a:solidFill>
                  <a:srgbClr val="27B830"/>
                </a:solidFill>
                <a:latin typeface="Arial" pitchFamily="34" charset="0"/>
                <a:cs typeface="Arial" pitchFamily="34" charset="0"/>
              </a:rPr>
              <a:t>Select an element already on the page.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F40BF"/>
                </a:solidFill>
                <a:latin typeface="Arial" pitchFamily="34" charset="0"/>
                <a:cs typeface="Arial" pitchFamily="34" charset="0"/>
              </a:rPr>
              <a:t>Create a new "li" element.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4287F5"/>
                </a:solidFill>
                <a:latin typeface="Arial" pitchFamily="34" charset="0"/>
                <a:cs typeface="Arial" pitchFamily="34" charset="0"/>
              </a:rPr>
              <a:t>Add content to the "li" element.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F54242"/>
                </a:solidFill>
                <a:latin typeface="Arial" pitchFamily="34" charset="0"/>
                <a:cs typeface="Arial" pitchFamily="34" charset="0"/>
              </a:rPr>
              <a:t>Add the "li" element to element we selected from the page.</a:t>
            </a:r>
            <a:endParaRPr lang="en-US" sz="1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14800" y="2320290"/>
            <a:ext cx="4572000" cy="142189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75539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Creating &amp; Removing DOM Elements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Removing Elements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1792" y="1502579"/>
            <a:ext cx="7900416" cy="270984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75539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Creating &amp; Removing DOM Elements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Summary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457200" y="1408430"/>
            <a:ext cx="2468880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What We've Covered: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457200" y="1939290"/>
            <a:ext cx="339852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Creating &amp; Removing DOM Elements</a:t>
            </a:r>
            <a:endParaRPr lang="en-US" sz="1500" dirty="0"/>
          </a:p>
        </p:txBody>
      </p:sp>
      <p:sp>
        <p:nvSpPr>
          <p:cNvPr id="10" name="Object 10"/>
          <p:cNvSpPr txBox="1"/>
          <p:nvPr/>
        </p:nvSpPr>
        <p:spPr>
          <a:xfrm>
            <a:off x="457200" y="2235454"/>
            <a:ext cx="753044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Creating an Element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Element Methods: Setting Text Content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Element Methods: Setting Attributes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Adding and Removing Elements</a:t>
            </a:r>
            <a:endParaRPr lang="en-US" sz="1800" dirty="0"/>
          </a:p>
        </p:txBody>
      </p:sp>
      <p:sp>
        <p:nvSpPr>
          <p:cNvPr id="11" name="Object 11"/>
          <p:cNvSpPr txBox="1"/>
          <p:nvPr/>
        </p:nvSpPr>
        <p:spPr>
          <a:xfrm>
            <a:off x="457200" y="3801110"/>
            <a:ext cx="8090154" cy="10083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Let's practice </a:t>
            </a:r>
            <a:r>
              <a:rPr lang="en-US" sz="1800" b="1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creating and removing DOM elements</a:t>
            </a:r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 to make a </a:t>
            </a:r>
            <a:r>
              <a:rPr lang="en-US" sz="1800" b="1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dynamic</a:t>
            </a:r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 profile page.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75539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Creating &amp; Removing DOM Elements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Learning Objectives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8680" y="1860042"/>
            <a:ext cx="4572000" cy="4251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68680" y="2285238"/>
            <a:ext cx="614360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Create and modify DOM elements.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Append DOM elements to a page.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Remove DOM elements from a page.</a:t>
            </a:r>
            <a:endParaRPr lang="en-US" sz="18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3208" y="1202436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75539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Creating &amp; Removing DOM Elements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document.createElement Arguments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27557" y="2614930"/>
            <a:ext cx="3156966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Pass a tag name as a string.</a:t>
            </a:r>
            <a:endParaRPr lang="en-US" sz="18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0" y="2560329"/>
            <a:ext cx="3785616" cy="5943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75539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Creating &amp; Removing DOM Elements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document.createElement Return Value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052574"/>
            <a:ext cx="3904488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An empty DOM element is returned:</a:t>
            </a:r>
            <a:endParaRPr lang="en-US" sz="1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792" y="2491994"/>
            <a:ext cx="5486400" cy="11247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79392" y="3012694"/>
            <a:ext cx="3657600" cy="4059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75539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Creating &amp; Removing DOM Elements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DOM Element Methods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2515870" y="1183488"/>
            <a:ext cx="1551940" cy="817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8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element</a:t>
            </a:r>
            <a:endParaRPr lang="en-US" sz="2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5870" y="1818488"/>
            <a:ext cx="2743200" cy="6227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15870" y="2441194"/>
            <a:ext cx="2743200" cy="5760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15870" y="3017266"/>
            <a:ext cx="2743200" cy="7571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15870" y="3774390"/>
            <a:ext cx="2743200" cy="7571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75539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Creating &amp; Removing DOM Elements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element.textContent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28800" y="2295144"/>
            <a:ext cx="5486400" cy="11247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26480" y="2843784"/>
            <a:ext cx="2286000" cy="3177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75539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Creating &amp; Removing DOM Elements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element.setAttribute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97255" y="2280666"/>
            <a:ext cx="2503170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Takes two arguments:</a:t>
            </a:r>
            <a:endParaRPr lang="en-US" sz="1800" dirty="0"/>
          </a:p>
        </p:txBody>
      </p:sp>
      <p:sp>
        <p:nvSpPr>
          <p:cNvPr id="10" name="Object 10"/>
          <p:cNvSpPr txBox="1"/>
          <p:nvPr/>
        </p:nvSpPr>
        <p:spPr>
          <a:xfrm>
            <a:off x="897255" y="2720086"/>
            <a:ext cx="400000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AutoNum type="arabicPeriod"/>
            </a:lvl1pPr>
            <a:lvl2pPr>
              <a:buAutoNum type="alphaLcParenR"/>
            </a:lvl2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The attribute name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The attribute value</a:t>
            </a:r>
            <a:endParaRPr lang="en-US" sz="1800" dirty="0"/>
          </a:p>
        </p:txBody>
      </p:sp>
      <p:sp>
        <p:nvSpPr>
          <p:cNvPr id="11" name="Object 11"/>
          <p:cNvSpPr txBox="1"/>
          <p:nvPr/>
        </p:nvSpPr>
        <p:spPr>
          <a:xfrm>
            <a:off x="4572000" y="1605480"/>
            <a:ext cx="1316736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JavaScript</a:t>
            </a:r>
            <a:endParaRPr lang="en-US" sz="1800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0" y="2044900"/>
            <a:ext cx="3785616" cy="59434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572000" y="2776402"/>
            <a:ext cx="1888236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Resulting HTML</a:t>
            </a:r>
            <a:endParaRPr lang="en-US" sz="1800" dirty="0"/>
          </a:p>
        </p:txBody>
      </p: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2000" y="3215822"/>
            <a:ext cx="3785616" cy="8479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75539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Creating &amp; Removing DOM Elements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Warning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868680" y="1679448"/>
            <a:ext cx="6329934" cy="6781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Remember to pass attribute names and values as </a:t>
            </a:r>
            <a:r>
              <a:rPr lang="en-US" sz="1800" b="1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strings</a:t>
            </a:r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457200" y="3143773"/>
            <a:ext cx="1668780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This will work.</a:t>
            </a:r>
            <a:endParaRPr lang="en-US" sz="18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3583193"/>
            <a:ext cx="3566160" cy="5598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14800" y="3380537"/>
            <a:ext cx="723900" cy="5715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029200" y="3117027"/>
            <a:ext cx="1506474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This will not.</a:t>
            </a:r>
            <a:endParaRPr lang="en-US" sz="1800" dirty="0"/>
          </a:p>
        </p:txBody>
      </p: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29200" y="3556447"/>
            <a:ext cx="3566160" cy="6133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75539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Creating &amp; Removing DOM Elements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element.append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86000" y="2221992"/>
            <a:ext cx="4572000" cy="12710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29200" y="2953512"/>
            <a:ext cx="3657600" cy="4937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2022-11-21T14:40:49Z</dcterms:created>
  <dcterms:modified xsi:type="dcterms:W3CDTF">2022-11-21T14:40:49Z</dcterms:modified>
</cp:coreProperties>
</file>